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docProps/core.xml" ContentType="application/vnd.openxmlformats-package.core-properties+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6.xml" ContentType="application/vnd.openxmlformats-officedocument.presentationml.slide+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notesMasterIdLst>
    <p:notesMasterId r:id="rId16"/>
  </p:notesMasterIdLst>
  <p:sldIdLst>
    <p:sldId id="271" r:id="rId2"/>
    <p:sldId id="258" r:id="rId3"/>
    <p:sldId id="259" r:id="rId4"/>
    <p:sldId id="262" r:id="rId5"/>
    <p:sldId id="257" r:id="rId6"/>
    <p:sldId id="260" r:id="rId7"/>
    <p:sldId id="261" r:id="rId8"/>
    <p:sldId id="264" r:id="rId9"/>
    <p:sldId id="265" r:id="rId10"/>
    <p:sldId id="266" r:id="rId11"/>
    <p:sldId id="267" r:id="rId12"/>
    <p:sldId id="270" r:id="rId13"/>
    <p:sldId id="268" r:id="rId14"/>
    <p:sldId id="256"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Comments="0">
  <p:normalViewPr showOutlineIcons="0" snapVertSplitter="1">
    <p:restoredLeft sz="15620"/>
    <p:restoredTop sz="98324" autoAdjust="0"/>
  </p:normalViewPr>
  <p:slideViewPr>
    <p:cSldViewPr snapToObjects="1">
      <p:cViewPr>
        <p:scale>
          <a:sx n="100" d="100"/>
          <a:sy n="100" d="100"/>
        </p:scale>
        <p:origin x="-584" y="-88"/>
      </p:cViewPr>
      <p:guideLst>
        <p:guide orient="horz" pos="2160"/>
        <p:guide pos="2880"/>
      </p:guideLst>
    </p:cSldViewPr>
  </p:slideViewPr>
  <p:notesTextViewPr>
    <p:cViewPr>
      <p:scale>
        <a:sx n="100" d="100"/>
        <a:sy n="100" d="100"/>
      </p:scale>
      <p:origin x="0" y="0"/>
    </p:cViewPr>
  </p:notesTextViewPr>
  <p:sorterViewPr>
    <p:cViewPr>
      <p:scale>
        <a:sx n="75" d="100"/>
        <a:sy n="75" d="100"/>
      </p:scale>
      <p:origin x="0" y="0"/>
    </p:cViewPr>
  </p:sorter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slide" Target="slides/slide13.xml"/><Relationship Id="rId20" Type="http://schemas.openxmlformats.org/officeDocument/2006/relationships/theme" Target="theme/theme1.xml"/><Relationship Id="rId4" Type="http://schemas.openxmlformats.org/officeDocument/2006/relationships/slide" Target="slides/slide3.xml"/><Relationship Id="rId21" Type="http://schemas.openxmlformats.org/officeDocument/2006/relationships/tableStyles" Target="tableStyles.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notesMaster" Target="notesMasters/notesMaster1.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slide" Target="slides/slide14.xml"/><Relationship Id="rId12" Type="http://schemas.openxmlformats.org/officeDocument/2006/relationships/slide" Target="slides/slide11.xml"/><Relationship Id="rId17" Type="http://schemas.openxmlformats.org/officeDocument/2006/relationships/printerSettings" Target="printerSettings/printerSettings1.bin"/><Relationship Id="rId19" Type="http://schemas.openxmlformats.org/officeDocument/2006/relationships/viewProps" Target="viewProp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 Id="rId1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33512E7-8AE3-D24B-A7A1-1A505343F175}" type="datetimeFigureOut">
              <a:rPr lang="en-US" smtClean="0"/>
              <a:pPr/>
              <a:t>7/6/10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9CDE308-CE6F-1E4C-8064-BDB0F2DA7687}"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9CDE308-CE6F-1E4C-8064-BDB0F2DA7687}" type="slidenum">
              <a:rPr lang="en-US" smtClean="0"/>
              <a:pPr/>
              <a:t>14</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13FE583B-D900-4444-90E3-0D2C69E8F1E7}" type="datetimeFigureOut">
              <a:rPr lang="en-US" smtClean="0"/>
              <a:pPr/>
              <a:t>7/6/10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F284577-4581-DA41-9C4A-FA4E39B212B1}" type="slidenum">
              <a:rPr lang="en-US" smtClean="0"/>
              <a:pPr/>
              <a:t>‹#›</a:t>
            </a:fld>
            <a:endParaRPr lang="en-US" dirty="0"/>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3FE583B-D900-4444-90E3-0D2C69E8F1E7}" type="datetimeFigureOut">
              <a:rPr lang="en-US" smtClean="0"/>
              <a:pPr/>
              <a:t>7/6/10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F284577-4581-DA41-9C4A-FA4E39B212B1}"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Vertical Title 1"/>
          <p:cNvSpPr>
            <a:spLocks noGrp="1"/>
          </p:cNvSpPr>
          <p:nvPr>
            <p:ph type="title" orient="vert"/>
          </p:nvPr>
        </p:nvSpPr>
        <p:spPr>
          <a:xfrm>
            <a:off x="6781800" y="274640"/>
            <a:ext cx="19050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3FE583B-D900-4444-90E3-0D2C69E8F1E7}" type="datetimeFigureOut">
              <a:rPr lang="en-US" smtClean="0"/>
              <a:pPr/>
              <a:t>7/6/10</a:t>
            </a:fld>
            <a:endParaRPr lang="en-US" dirty="0"/>
          </a:p>
        </p:txBody>
      </p:sp>
      <p:sp>
        <p:nvSpPr>
          <p:cNvPr id="5" name="Footer Placeholder 4"/>
          <p:cNvSpPr>
            <a:spLocks noGrp="1"/>
          </p:cNvSpPr>
          <p:nvPr>
            <p:ph type="ftr" sz="quarter" idx="11"/>
          </p:nvPr>
        </p:nvSpPr>
        <p:spPr>
          <a:xfrm>
            <a:off x="2640597" y="6377459"/>
            <a:ext cx="3836404" cy="365125"/>
          </a:xfrm>
        </p:spPr>
        <p:txBody>
          <a:bodyPr/>
          <a:lstStyle/>
          <a:p>
            <a:endParaRPr lang="en-US" dirty="0"/>
          </a:p>
        </p:txBody>
      </p:sp>
      <p:sp>
        <p:nvSpPr>
          <p:cNvPr id="6" name="Slide Number Placeholder 5"/>
          <p:cNvSpPr>
            <a:spLocks noGrp="1"/>
          </p:cNvSpPr>
          <p:nvPr>
            <p:ph type="sldNum" sz="quarter" idx="12"/>
          </p:nvPr>
        </p:nvSpPr>
        <p:spPr/>
        <p:txBody>
          <a:bodyPr/>
          <a:lstStyle/>
          <a:p>
            <a:fld id="{9F284577-4581-DA41-9C4A-FA4E39B212B1}"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3FE583B-D900-4444-90E3-0D2C69E8F1E7}" type="datetimeFigureOut">
              <a:rPr lang="en-US" smtClean="0"/>
              <a:pPr/>
              <a:t>7/6/10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F284577-4581-DA41-9C4A-FA4E39B212B1}"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3FE583B-D900-4444-90E3-0D2C69E8F1E7}" type="datetimeFigureOut">
              <a:rPr lang="en-US" smtClean="0"/>
              <a:pPr/>
              <a:t>7/6/10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F284577-4581-DA41-9C4A-FA4E39B212B1}"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3FE583B-D900-4444-90E3-0D2C69E8F1E7}" type="datetimeFigureOut">
              <a:rPr lang="en-US" smtClean="0"/>
              <a:pPr/>
              <a:t>7/6/10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F284577-4581-DA41-9C4A-FA4E39B212B1}"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3FE583B-D900-4444-90E3-0D2C69E8F1E7}" type="datetimeFigureOut">
              <a:rPr lang="en-US" smtClean="0"/>
              <a:pPr/>
              <a:t>7/6/10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F284577-4581-DA41-9C4A-FA4E39B212B1}"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3FE583B-D900-4444-90E3-0D2C69E8F1E7}" type="datetimeFigureOut">
              <a:rPr lang="en-US" smtClean="0"/>
              <a:pPr/>
              <a:t>7/6/10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F284577-4581-DA41-9C4A-FA4E39B212B1}"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FE583B-D900-4444-90E3-0D2C69E8F1E7}" type="datetimeFigureOut">
              <a:rPr lang="en-US" smtClean="0"/>
              <a:pPr/>
              <a:t>7/6/10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F284577-4581-DA41-9C4A-FA4E39B212B1}"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3FE583B-D900-4444-90E3-0D2C69E8F1E7}" type="datetimeFigureOut">
              <a:rPr lang="en-US" smtClean="0"/>
              <a:pPr/>
              <a:t>7/6/10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F284577-4581-DA41-9C4A-FA4E39B212B1}" type="slidenum">
              <a:rPr lang="en-US" smtClean="0"/>
              <a:pPr/>
              <a:t>‹#›</a:t>
            </a:fld>
            <a:endParaRPr lang="en-US" dirty="0"/>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13FE583B-D900-4444-90E3-0D2C69E8F1E7}" type="datetimeFigureOut">
              <a:rPr lang="en-US" smtClean="0"/>
              <a:pPr/>
              <a:t>7/6/10</a:t>
            </a:fld>
            <a:endParaRPr lang="en-US" dirty="0"/>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dirty="0"/>
          </a:p>
        </p:txBody>
      </p:sp>
      <p:sp>
        <p:nvSpPr>
          <p:cNvPr id="7" name="Slide Number Placeholder 6"/>
          <p:cNvSpPr>
            <a:spLocks noGrp="1"/>
          </p:cNvSpPr>
          <p:nvPr>
            <p:ph type="sldNum" sz="quarter" idx="12"/>
          </p:nvPr>
        </p:nvSpPr>
        <p:spPr>
          <a:xfrm>
            <a:off x="8339328" y="1170432"/>
            <a:ext cx="733864" cy="201168"/>
          </a:xfrm>
        </p:spPr>
        <p:txBody>
          <a:bodyPr/>
          <a:lstStyle/>
          <a:p>
            <a:fld id="{9F284577-4581-DA41-9C4A-FA4E39B212B1}"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lstStyle>
          <a:p>
            <a:fld id="{13FE583B-D900-4444-90E3-0D2C69E8F1E7}" type="datetimeFigureOut">
              <a:rPr lang="en-US" smtClean="0"/>
              <a:pPr/>
              <a:t>7/6/10</a:t>
            </a:fld>
            <a:endParaRPr lang="en-US" dirty="0"/>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lstStyle>
          <a:p>
            <a:endParaRPr lang="en-US" dirty="0"/>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lstStyle>
          <a:p>
            <a:fld id="{9F284577-4581-DA41-9C4A-FA4E39B212B1}"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hyperlink" Target="mailto:donnamhayes@yahoo.com" TargetMode="External"/><Relationship Id="rId3"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descr="Maya.jpg"/>
          <p:cNvPicPr>
            <a:picLocks noChangeAspect="1"/>
          </p:cNvPicPr>
          <p:nvPr/>
        </p:nvPicPr>
        <p:blipFill>
          <a:blip r:embed="rId2"/>
          <a:stretch>
            <a:fillRect/>
          </a:stretch>
        </p:blipFill>
        <p:spPr>
          <a:xfrm>
            <a:off x="1295400" y="-1752600"/>
            <a:ext cx="6747856" cy="77724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fontScale="90000"/>
          </a:bodyPr>
          <a:lstStyle/>
          <a:p>
            <a:pPr algn="ctr"/>
            <a:r>
              <a:rPr lang="en-US" dirty="0" smtClean="0">
                <a:solidFill>
                  <a:srgbClr val="FF0000"/>
                </a:solidFill>
              </a:rPr>
              <a:t>Task 3.</a:t>
            </a:r>
            <a:r>
              <a:rPr lang="en-US" dirty="0" smtClean="0"/>
              <a:t/>
            </a:r>
            <a:br>
              <a:rPr lang="en-US" dirty="0" smtClean="0"/>
            </a:br>
            <a:r>
              <a:rPr lang="en-US" dirty="0" smtClean="0"/>
              <a:t>Copy and paste an image into Word.</a:t>
            </a:r>
            <a:endParaRPr lang="en-US" dirty="0"/>
          </a:p>
        </p:txBody>
      </p:sp>
      <p:sp>
        <p:nvSpPr>
          <p:cNvPr id="5" name="Content Placeholder 4"/>
          <p:cNvSpPr>
            <a:spLocks noGrp="1"/>
          </p:cNvSpPr>
          <p:nvPr>
            <p:ph idx="1"/>
          </p:nvPr>
        </p:nvSpPr>
        <p:spPr>
          <a:xfrm>
            <a:off x="457200" y="1775191"/>
            <a:ext cx="8229600" cy="4854209"/>
          </a:xfrm>
        </p:spPr>
        <p:txBody>
          <a:bodyPr>
            <a:normAutofit lnSpcReduction="10000"/>
          </a:bodyPr>
          <a:lstStyle/>
          <a:p>
            <a:r>
              <a:rPr lang="en-US" sz="2400" dirty="0" smtClean="0"/>
              <a:t>Minimize your Word document by clicking on the yellow ball at the top left.</a:t>
            </a:r>
          </a:p>
          <a:p>
            <a:r>
              <a:rPr lang="en-US" sz="2400" dirty="0" smtClean="0"/>
              <a:t>Open the browser (Safari, </a:t>
            </a:r>
            <a:r>
              <a:rPr lang="en-US" sz="2400" dirty="0" err="1" smtClean="0"/>
              <a:t>Firefox</a:t>
            </a:r>
            <a:r>
              <a:rPr lang="en-US" sz="2400" dirty="0" smtClean="0"/>
              <a:t>, or Internet Explorer) at the bottom of your screen.</a:t>
            </a:r>
          </a:p>
          <a:p>
            <a:r>
              <a:rPr lang="en-US" sz="2400" dirty="0" smtClean="0"/>
              <a:t>Navigate to any website to find an image.</a:t>
            </a:r>
          </a:p>
          <a:p>
            <a:r>
              <a:rPr lang="en-US" sz="2400" dirty="0" smtClean="0"/>
              <a:t>Roll the mouse on top of the image you want to copy.</a:t>
            </a:r>
          </a:p>
          <a:p>
            <a:r>
              <a:rPr lang="en-US" sz="2400" dirty="0" smtClean="0"/>
              <a:t>At the same time, on the keyboard hold down the Control key, the Command Key, AND click the mouse pad.</a:t>
            </a:r>
          </a:p>
          <a:p>
            <a:r>
              <a:rPr lang="en-US" sz="2400" dirty="0" smtClean="0"/>
              <a:t>Click on Copy image.  Minimize the browser.</a:t>
            </a:r>
          </a:p>
          <a:p>
            <a:r>
              <a:rPr lang="en-US" sz="2400" dirty="0" smtClean="0"/>
              <a:t>Maximize your Word document.</a:t>
            </a:r>
          </a:p>
          <a:p>
            <a:r>
              <a:rPr lang="en-US" sz="2400" dirty="0" smtClean="0"/>
              <a:t>Click Edit and then Paste.</a:t>
            </a:r>
          </a:p>
          <a:p>
            <a:r>
              <a:rPr lang="en-US" sz="2400" dirty="0" smtClean="0"/>
              <a:t>Save your Word document by clicking the disk icon at the top.</a:t>
            </a:r>
          </a:p>
          <a:p>
            <a:r>
              <a:rPr lang="en-US" sz="2400" dirty="0" smtClean="0"/>
              <a:t>Keep the Word doc open.</a:t>
            </a:r>
          </a:p>
          <a:p>
            <a:endParaRPr lang="en-US" dirty="0" smtClean="0"/>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fontScale="90000"/>
          </a:bodyPr>
          <a:lstStyle/>
          <a:p>
            <a:pPr algn="ctr"/>
            <a:r>
              <a:rPr lang="en-US" dirty="0" smtClean="0">
                <a:solidFill>
                  <a:srgbClr val="FF0000"/>
                </a:solidFill>
              </a:rPr>
              <a:t>Task 4.</a:t>
            </a:r>
            <a:r>
              <a:rPr lang="en-US" dirty="0" smtClean="0"/>
              <a:t/>
            </a:r>
            <a:br>
              <a:rPr lang="en-US" dirty="0" smtClean="0"/>
            </a:br>
            <a:r>
              <a:rPr lang="en-US" dirty="0" smtClean="0"/>
              <a:t>Make a hyperlink in Word.</a:t>
            </a:r>
            <a:endParaRPr lang="en-US" dirty="0"/>
          </a:p>
        </p:txBody>
      </p:sp>
      <p:sp>
        <p:nvSpPr>
          <p:cNvPr id="5" name="Content Placeholder 4"/>
          <p:cNvSpPr>
            <a:spLocks noGrp="1"/>
          </p:cNvSpPr>
          <p:nvPr>
            <p:ph idx="1"/>
          </p:nvPr>
        </p:nvSpPr>
        <p:spPr>
          <a:xfrm>
            <a:off x="457200" y="1775191"/>
            <a:ext cx="8686800" cy="4625609"/>
          </a:xfrm>
        </p:spPr>
        <p:txBody>
          <a:bodyPr>
            <a:normAutofit fontScale="85000" lnSpcReduction="20000"/>
          </a:bodyPr>
          <a:lstStyle/>
          <a:p>
            <a:r>
              <a:rPr lang="en-US" dirty="0" smtClean="0"/>
              <a:t>Keep the Word doc open.</a:t>
            </a:r>
          </a:p>
          <a:p>
            <a:r>
              <a:rPr lang="en-US" dirty="0" smtClean="0"/>
              <a:t>Maximize the browser (Safari, </a:t>
            </a:r>
            <a:r>
              <a:rPr lang="en-US" dirty="0" err="1" smtClean="0"/>
              <a:t>Firefox</a:t>
            </a:r>
            <a:r>
              <a:rPr lang="en-US" dirty="0" smtClean="0"/>
              <a:t>, or IE).</a:t>
            </a:r>
          </a:p>
          <a:p>
            <a:r>
              <a:rPr lang="en-US" dirty="0" smtClean="0"/>
              <a:t>Highlight and copy the URL (web address).</a:t>
            </a:r>
          </a:p>
          <a:p>
            <a:r>
              <a:rPr lang="en-US" dirty="0" smtClean="0"/>
              <a:t>Minimize the browser.</a:t>
            </a:r>
          </a:p>
          <a:p>
            <a:r>
              <a:rPr lang="en-US" dirty="0" smtClean="0"/>
              <a:t>Highlight the sentence you wrote.</a:t>
            </a:r>
          </a:p>
          <a:p>
            <a:r>
              <a:rPr lang="en-US" dirty="0" smtClean="0"/>
              <a:t>Click on Insert at the top of Word.</a:t>
            </a:r>
          </a:p>
          <a:p>
            <a:r>
              <a:rPr lang="en-US" dirty="0" smtClean="0"/>
              <a:t>Mouse down to Hyperlink command and click.</a:t>
            </a:r>
          </a:p>
          <a:p>
            <a:r>
              <a:rPr lang="en-US" dirty="0" smtClean="0"/>
              <a:t>Click inside the Link to: box.</a:t>
            </a:r>
          </a:p>
          <a:p>
            <a:r>
              <a:rPr lang="en-US" dirty="0" smtClean="0"/>
              <a:t>Hit the Command key on the keyboard and hold it down while at the same time you hit the C key to copy the URL into the Link to: box. </a:t>
            </a:r>
          </a:p>
          <a:p>
            <a:r>
              <a:rPr lang="en-US" dirty="0" smtClean="0"/>
              <a:t>Click OK.</a:t>
            </a:r>
          </a:p>
          <a:p>
            <a:r>
              <a:rPr lang="en-US" dirty="0" smtClean="0"/>
              <a:t>Click on the Save icon at the top of Word.</a:t>
            </a:r>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i="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S.T..R…E…. T…..C……H…...…..</a:t>
            </a:r>
            <a:endParaRPr lang="en-US" i="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5" name="TextBox 4"/>
          <p:cNvSpPr txBox="1"/>
          <p:nvPr/>
        </p:nvSpPr>
        <p:spPr>
          <a:xfrm>
            <a:off x="457200" y="1981200"/>
            <a:ext cx="8686800" cy="3170099"/>
          </a:xfrm>
          <a:prstGeom prst="rect">
            <a:avLst/>
          </a:prstGeom>
          <a:noFill/>
        </p:spPr>
        <p:txBody>
          <a:bodyPr wrap="square" rtlCol="0">
            <a:spAutoFit/>
          </a:bodyPr>
          <a:lstStyle/>
          <a:p>
            <a:r>
              <a:rPr lang="en-US" sz="3600" b="1" i="1" dirty="0" smtClean="0">
                <a:solidFill>
                  <a:srgbClr val="FF0000"/>
                </a:solidFill>
              </a:rPr>
              <a:t>BEFORE YOU MOVE ON TO TASK 5…</a:t>
            </a:r>
          </a:p>
          <a:p>
            <a:endParaRPr lang="en-US" sz="3600" dirty="0" smtClean="0"/>
          </a:p>
          <a:p>
            <a:pPr lvl="1">
              <a:buFont typeface="Zapf Dingbats" pitchFamily="-65" charset="2"/>
              <a:buChar char="✓"/>
            </a:pPr>
            <a:r>
              <a:rPr lang="en-US" sz="3200" dirty="0" smtClean="0"/>
              <a:t>   PLEASE GET UP AND STRETCH.</a:t>
            </a:r>
          </a:p>
          <a:p>
            <a:pPr lvl="1"/>
            <a:endParaRPr lang="en-US" sz="3200" dirty="0" smtClean="0"/>
          </a:p>
          <a:p>
            <a:pPr lvl="1">
              <a:buFont typeface="Zapf Dingbats" pitchFamily="-65" charset="2"/>
              <a:buChar char="✓"/>
            </a:pPr>
            <a:r>
              <a:rPr lang="en-US" sz="3200" dirty="0" smtClean="0"/>
              <a:t>   WRITE YOUR FIRST NAME ON </a:t>
            </a:r>
          </a:p>
          <a:p>
            <a:pPr lvl="1"/>
            <a:r>
              <a:rPr lang="en-US" sz="3200" dirty="0" smtClean="0"/>
              <a:t>       THE WHITEBOARD.</a:t>
            </a:r>
            <a:endParaRPr lang="en-US" sz="3200" dirty="0"/>
          </a:p>
        </p:txBody>
      </p:sp>
      <p:pic>
        <p:nvPicPr>
          <p:cNvPr id="7" name="Picture 6"/>
          <p:cNvPicPr>
            <a:picLocks noChangeAspect="1"/>
          </p:cNvPicPr>
          <p:nvPr/>
        </p:nvPicPr>
        <p:blipFill>
          <a:blip r:embed="rId2"/>
          <a:stretch>
            <a:fillRect/>
          </a:stretch>
        </p:blipFill>
        <p:spPr>
          <a:xfrm>
            <a:off x="7239000" y="2743200"/>
            <a:ext cx="1775846" cy="3953186"/>
          </a:xfrm>
          <a:prstGeom prst="rect">
            <a:avLst/>
          </a:prstGeom>
        </p:spPr>
      </p:pic>
      <p:sp>
        <p:nvSpPr>
          <p:cNvPr id="8" name="TextBox 7"/>
          <p:cNvSpPr txBox="1"/>
          <p:nvPr/>
        </p:nvSpPr>
        <p:spPr>
          <a:xfrm rot="21347004">
            <a:off x="7367862" y="2987818"/>
            <a:ext cx="1219200" cy="1846659"/>
          </a:xfrm>
          <a:prstGeom prst="rect">
            <a:avLst/>
          </a:prstGeom>
          <a:noFill/>
        </p:spPr>
        <p:txBody>
          <a:bodyPr wrap="square" rtlCol="0">
            <a:spAutoFit/>
          </a:bodyPr>
          <a:lstStyle/>
          <a:p>
            <a:r>
              <a:rPr lang="en-US" sz="2400" dirty="0" smtClean="0">
                <a:solidFill>
                  <a:srgbClr val="0000FF"/>
                </a:solidFill>
                <a:latin typeface="Edwardian Script ITC"/>
                <a:cs typeface="Edwardian Script ITC"/>
              </a:rPr>
              <a:t>Nancy</a:t>
            </a:r>
          </a:p>
          <a:p>
            <a:r>
              <a:rPr lang="en-US" sz="2400" dirty="0" smtClean="0">
                <a:solidFill>
                  <a:srgbClr val="0000FF"/>
                </a:solidFill>
                <a:latin typeface="Edwardian Script ITC"/>
                <a:cs typeface="Edwardian Script ITC"/>
              </a:rPr>
              <a:t>Susanne</a:t>
            </a:r>
          </a:p>
          <a:p>
            <a:r>
              <a:rPr lang="en-US" sz="2400" dirty="0" smtClean="0">
                <a:solidFill>
                  <a:srgbClr val="0000FF"/>
                </a:solidFill>
                <a:latin typeface="Edwardian Script ITC"/>
                <a:cs typeface="Edwardian Script ITC"/>
              </a:rPr>
              <a:t>Donna</a:t>
            </a:r>
          </a:p>
          <a:p>
            <a:r>
              <a:rPr lang="en-US" sz="2400" dirty="0" smtClean="0">
                <a:solidFill>
                  <a:srgbClr val="0000FF"/>
                </a:solidFill>
                <a:latin typeface="Edwardian Script ITC"/>
                <a:cs typeface="Edwardian Script ITC"/>
              </a:rPr>
              <a:t>Donna</a:t>
            </a:r>
          </a:p>
          <a:p>
            <a:endParaRPr lang="en-US" dirty="0">
              <a:latin typeface="Edwardian Script ITC"/>
              <a:cs typeface="Edwardian Script ITC"/>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fontScale="90000"/>
          </a:bodyPr>
          <a:lstStyle/>
          <a:p>
            <a:pPr algn="ctr"/>
            <a:r>
              <a:rPr lang="en-US" dirty="0" smtClean="0">
                <a:solidFill>
                  <a:srgbClr val="FF0000"/>
                </a:solidFill>
              </a:rPr>
              <a:t>Task 5.</a:t>
            </a:r>
            <a:r>
              <a:rPr lang="en-US" dirty="0" smtClean="0"/>
              <a:t/>
            </a:r>
            <a:br>
              <a:rPr lang="en-US" dirty="0" smtClean="0"/>
            </a:br>
            <a:r>
              <a:rPr lang="en-US" dirty="0" smtClean="0"/>
              <a:t>Attach a file to an email message.</a:t>
            </a:r>
            <a:endParaRPr lang="en-US" dirty="0"/>
          </a:p>
        </p:txBody>
      </p:sp>
      <p:sp>
        <p:nvSpPr>
          <p:cNvPr id="5" name="Content Placeholder 4"/>
          <p:cNvSpPr>
            <a:spLocks noGrp="1"/>
          </p:cNvSpPr>
          <p:nvPr>
            <p:ph idx="1"/>
          </p:nvPr>
        </p:nvSpPr>
        <p:spPr>
          <a:xfrm>
            <a:off x="457200" y="1775191"/>
            <a:ext cx="8229600" cy="4778009"/>
          </a:xfrm>
        </p:spPr>
        <p:txBody>
          <a:bodyPr>
            <a:normAutofit/>
          </a:bodyPr>
          <a:lstStyle/>
          <a:p>
            <a:r>
              <a:rPr lang="en-US" dirty="0" smtClean="0"/>
              <a:t>Open your email account.</a:t>
            </a:r>
          </a:p>
          <a:p>
            <a:r>
              <a:rPr lang="en-US" dirty="0" smtClean="0"/>
              <a:t>Compose a new email. In the </a:t>
            </a:r>
          </a:p>
          <a:p>
            <a:pPr>
              <a:buNone/>
            </a:pPr>
            <a:r>
              <a:rPr lang="en-US" dirty="0" smtClean="0"/>
              <a:t>     To: line, type in </a:t>
            </a:r>
          </a:p>
          <a:p>
            <a:pPr>
              <a:buNone/>
            </a:pPr>
            <a:r>
              <a:rPr lang="en-US" dirty="0" smtClean="0"/>
              <a:t>     </a:t>
            </a:r>
            <a:r>
              <a:rPr lang="en-US" dirty="0" smtClean="0">
                <a:hlinkClick r:id="rId2"/>
              </a:rPr>
              <a:t>donnamhayes@yahoo.com</a:t>
            </a:r>
            <a:r>
              <a:rPr lang="en-US" dirty="0" smtClean="0"/>
              <a:t> </a:t>
            </a:r>
          </a:p>
          <a:p>
            <a:r>
              <a:rPr lang="en-US" dirty="0" smtClean="0"/>
              <a:t>Write a brief message in the </a:t>
            </a:r>
          </a:p>
          <a:p>
            <a:pPr>
              <a:buNone/>
            </a:pPr>
            <a:r>
              <a:rPr lang="en-US" dirty="0" smtClean="0"/>
              <a:t>    body.</a:t>
            </a:r>
          </a:p>
          <a:p>
            <a:r>
              <a:rPr lang="en-US" dirty="0" smtClean="0"/>
              <a:t>Attach your Word document </a:t>
            </a:r>
          </a:p>
          <a:p>
            <a:pPr>
              <a:buNone/>
            </a:pPr>
            <a:r>
              <a:rPr lang="en-US" dirty="0" smtClean="0"/>
              <a:t>    (saved in your LASTNAMEW1 folder).</a:t>
            </a:r>
          </a:p>
          <a:p>
            <a:r>
              <a:rPr lang="en-US" dirty="0" smtClean="0"/>
              <a:t>Once attached, click Send.</a:t>
            </a:r>
          </a:p>
          <a:p>
            <a:endParaRPr lang="en-US" dirty="0"/>
          </a:p>
        </p:txBody>
      </p:sp>
      <p:pic>
        <p:nvPicPr>
          <p:cNvPr id="7" name="Picture 6"/>
          <p:cNvPicPr>
            <a:picLocks noChangeAspect="1"/>
          </p:cNvPicPr>
          <p:nvPr/>
        </p:nvPicPr>
        <p:blipFill>
          <a:blip r:embed="rId3"/>
          <a:stretch>
            <a:fillRect/>
          </a:stretch>
        </p:blipFill>
        <p:spPr>
          <a:xfrm>
            <a:off x="6019800" y="1775191"/>
            <a:ext cx="2895600" cy="2625344"/>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066801"/>
            <a:ext cx="7772400" cy="1066800"/>
          </a:xfrm>
        </p:spPr>
        <p:txBody>
          <a:bodyPr/>
          <a:lstStyle/>
          <a:p>
            <a:r>
              <a:rPr lang="en-US" dirty="0" smtClean="0"/>
              <a:t>ON YOUR OWN</a:t>
            </a:r>
            <a:endParaRPr lang="en-US" dirty="0"/>
          </a:p>
        </p:txBody>
      </p:sp>
      <p:sp>
        <p:nvSpPr>
          <p:cNvPr id="3" name="Subtitle 2"/>
          <p:cNvSpPr>
            <a:spLocks noGrp="1"/>
          </p:cNvSpPr>
          <p:nvPr>
            <p:ph type="subTitle" idx="1"/>
          </p:nvPr>
        </p:nvSpPr>
        <p:spPr>
          <a:xfrm>
            <a:off x="1143000" y="2133601"/>
            <a:ext cx="8001000" cy="2339975"/>
          </a:xfrm>
        </p:spPr>
        <p:txBody>
          <a:bodyPr>
            <a:noAutofit/>
          </a:bodyPr>
          <a:lstStyle/>
          <a:p>
            <a:pPr marL="514350" indent="-514350" algn="l">
              <a:lnSpc>
                <a:spcPct val="150000"/>
              </a:lnSpc>
              <a:buFont typeface="+mj-lt"/>
              <a:buAutoNum type="arabicPeriod"/>
            </a:pPr>
            <a:r>
              <a:rPr lang="en-US" sz="3200" dirty="0" smtClean="0">
                <a:solidFill>
                  <a:srgbClr val="FF0000"/>
                </a:solidFill>
              </a:rPr>
              <a:t>READ EACH STEP </a:t>
            </a:r>
            <a:r>
              <a:rPr lang="en-US" sz="3200" i="1" dirty="0" smtClean="0">
                <a:solidFill>
                  <a:srgbClr val="FF0000"/>
                </a:solidFill>
              </a:rPr>
              <a:t>CAREFULLY.</a:t>
            </a:r>
          </a:p>
          <a:p>
            <a:pPr marL="514350" indent="-514350" algn="l">
              <a:lnSpc>
                <a:spcPct val="150000"/>
              </a:lnSpc>
              <a:buFont typeface="+mj-lt"/>
              <a:buAutoNum type="arabicPeriod"/>
            </a:pPr>
            <a:r>
              <a:rPr lang="en-US" sz="3200" dirty="0" smtClean="0">
                <a:solidFill>
                  <a:srgbClr val="FF0000"/>
                </a:solidFill>
              </a:rPr>
              <a:t>CLICK THROUGH EACH SLIDE </a:t>
            </a:r>
            <a:r>
              <a:rPr lang="en-US" sz="3200" i="1" dirty="0" smtClean="0">
                <a:solidFill>
                  <a:srgbClr val="FF0000"/>
                </a:solidFill>
              </a:rPr>
              <a:t>SLOWLY.</a:t>
            </a:r>
          </a:p>
          <a:p>
            <a:pPr marL="514350" indent="-514350" algn="l">
              <a:lnSpc>
                <a:spcPct val="150000"/>
              </a:lnSpc>
              <a:buFont typeface="+mj-lt"/>
              <a:buAutoNum type="arabicPeriod"/>
            </a:pPr>
            <a:r>
              <a:rPr lang="en-US" sz="3200" dirty="0" smtClean="0">
                <a:solidFill>
                  <a:srgbClr val="FF0000"/>
                </a:solidFill>
              </a:rPr>
              <a:t>COMPLETE ONE TASK AT A TIME.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ASSUMPTION 1</a:t>
            </a:r>
            <a:endParaRPr lang="en-US" dirty="0"/>
          </a:p>
        </p:txBody>
      </p:sp>
      <p:sp>
        <p:nvSpPr>
          <p:cNvPr id="3" name="Content Placeholder 2"/>
          <p:cNvSpPr>
            <a:spLocks noGrp="1"/>
          </p:cNvSpPr>
          <p:nvPr>
            <p:ph idx="1"/>
          </p:nvPr>
        </p:nvSpPr>
        <p:spPr/>
        <p:txBody>
          <a:bodyPr/>
          <a:lstStyle/>
          <a:p>
            <a:r>
              <a:rPr lang="en-US" dirty="0" smtClean="0">
                <a:solidFill>
                  <a:srgbClr val="FF0000"/>
                </a:solidFill>
              </a:rPr>
              <a:t>Use the same desktop station throughout the session.  </a:t>
            </a:r>
          </a:p>
          <a:p>
            <a:pPr lvl="1"/>
            <a:r>
              <a:rPr lang="en-US" dirty="0" smtClean="0"/>
              <a:t>REASON: When you save to your LASTNAME folder, it stays </a:t>
            </a:r>
            <a:r>
              <a:rPr lang="en-US" i="1" dirty="0" smtClean="0"/>
              <a:t>only</a:t>
            </a:r>
            <a:r>
              <a:rPr lang="en-US" dirty="0" smtClean="0"/>
              <a:t> on the desktop of that computer.  You won’t be able to find it on any other computer here or at home.</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ASSUMPTION 2</a:t>
            </a:r>
            <a:endParaRPr lang="en-US" dirty="0"/>
          </a:p>
        </p:txBody>
      </p:sp>
      <p:sp>
        <p:nvSpPr>
          <p:cNvPr id="3" name="Content Placeholder 2"/>
          <p:cNvSpPr>
            <a:spLocks noGrp="1"/>
          </p:cNvSpPr>
          <p:nvPr>
            <p:ph idx="1"/>
          </p:nvPr>
        </p:nvSpPr>
        <p:spPr>
          <a:xfrm>
            <a:off x="228600" y="1588532"/>
            <a:ext cx="8763000" cy="5082809"/>
          </a:xfrm>
        </p:spPr>
        <p:txBody>
          <a:bodyPr>
            <a:normAutofit/>
          </a:bodyPr>
          <a:lstStyle/>
          <a:p>
            <a:r>
              <a:rPr lang="en-US" dirty="0" smtClean="0">
                <a:solidFill>
                  <a:srgbClr val="FF0000"/>
                </a:solidFill>
              </a:rPr>
              <a:t>A major goal of RITTI is for participants and trainers to improve their skill sets.  Among us, there are various levels of comfort and skill.  None of us is an expert. That said, embrace that we are all EXPERT LEARNERS. </a:t>
            </a:r>
          </a:p>
          <a:p>
            <a:pPr lvl="1"/>
            <a:r>
              <a:rPr lang="en-US" dirty="0" smtClean="0"/>
              <a:t>Be gentle with yourself.</a:t>
            </a:r>
          </a:p>
          <a:p>
            <a:pPr lvl="1"/>
            <a:r>
              <a:rPr lang="en-US" dirty="0" smtClean="0"/>
              <a:t>Do your best work.</a:t>
            </a:r>
          </a:p>
          <a:p>
            <a:pPr lvl="1"/>
            <a:r>
              <a:rPr lang="en-US" dirty="0" smtClean="0"/>
              <a:t>Ask for help/challenge when you need it, as soon as you need it. </a:t>
            </a:r>
          </a:p>
          <a:p>
            <a:pPr lvl="1"/>
            <a:r>
              <a:rPr lang="en-US" dirty="0" smtClean="0"/>
              <a:t>Work collaboratively with each other.</a:t>
            </a:r>
          </a:p>
        </p:txBody>
      </p:sp>
      <p:sp>
        <p:nvSpPr>
          <p:cNvPr id="4" name="TextBox 3"/>
          <p:cNvSpPr txBox="1"/>
          <p:nvPr/>
        </p:nvSpPr>
        <p:spPr>
          <a:xfrm>
            <a:off x="-533400" y="1219200"/>
            <a:ext cx="184666" cy="369332"/>
          </a:xfrm>
          <a:prstGeom prst="rect">
            <a:avLst/>
          </a:prstGeom>
          <a:noFill/>
        </p:spPr>
        <p:txBody>
          <a:bodyPr wrap="none" rtlCol="0">
            <a:spAutoFit/>
          </a:bodyPr>
          <a:lstStyle/>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6" name="Picture 5" descr="folder.jpg"/>
          <p:cNvPicPr>
            <a:picLocks noChangeAspect="1"/>
          </p:cNvPicPr>
          <p:nvPr/>
        </p:nvPicPr>
        <p:blipFill>
          <a:blip r:embed="rId2"/>
          <a:stretch>
            <a:fillRect/>
          </a:stretch>
        </p:blipFill>
        <p:spPr>
          <a:xfrm>
            <a:off x="2819400" y="2743200"/>
            <a:ext cx="4038600" cy="4038600"/>
          </a:xfrm>
          <a:prstGeom prst="rect">
            <a:avLst/>
          </a:prstGeom>
        </p:spPr>
      </p:pic>
      <p:sp>
        <p:nvSpPr>
          <p:cNvPr id="8" name="Title 7"/>
          <p:cNvSpPr>
            <a:spLocks noGrp="1"/>
          </p:cNvSpPr>
          <p:nvPr>
            <p:ph type="title"/>
          </p:nvPr>
        </p:nvSpPr>
        <p:spPr>
          <a:xfrm>
            <a:off x="749808" y="304800"/>
            <a:ext cx="8013192" cy="1938528"/>
          </a:xfrm>
        </p:spPr>
        <p:txBody>
          <a:bodyPr>
            <a:normAutofit fontScale="90000"/>
          </a:bodyPr>
          <a:lstStyle/>
          <a:p>
            <a:pPr algn="ctr"/>
            <a:r>
              <a:rPr lang="en-US" dirty="0" smtClean="0">
                <a:solidFill>
                  <a:srgbClr val="FF0000"/>
                </a:solidFill>
              </a:rPr>
              <a:t>Task 1.</a:t>
            </a:r>
            <a:r>
              <a:rPr lang="en-US" dirty="0" smtClean="0"/>
              <a:t/>
            </a:r>
            <a:br>
              <a:rPr lang="en-US" dirty="0" smtClean="0"/>
            </a:br>
            <a:r>
              <a:rPr lang="en-US" dirty="0" smtClean="0"/>
              <a:t>Make a LASTNAME FOLDER </a:t>
            </a:r>
            <a:br>
              <a:rPr lang="en-US" dirty="0" smtClean="0"/>
            </a:br>
            <a:r>
              <a:rPr lang="en-US" dirty="0" smtClean="0"/>
              <a:t>on the desktop.</a:t>
            </a:r>
            <a:endParaRPr lang="en-US" dirty="0"/>
          </a:p>
        </p:txBody>
      </p:sp>
      <p:sp>
        <p:nvSpPr>
          <p:cNvPr id="9" name="TextBox 8"/>
          <p:cNvSpPr txBox="1"/>
          <p:nvPr/>
        </p:nvSpPr>
        <p:spPr>
          <a:xfrm>
            <a:off x="2895600" y="3200400"/>
            <a:ext cx="1524000" cy="338554"/>
          </a:xfrm>
          <a:prstGeom prst="rect">
            <a:avLst/>
          </a:prstGeom>
          <a:noFill/>
        </p:spPr>
        <p:txBody>
          <a:bodyPr wrap="square" rtlCol="0">
            <a:spAutoFit/>
          </a:bodyPr>
          <a:lstStyle/>
          <a:p>
            <a:r>
              <a:rPr lang="en-US" sz="1600" dirty="0" smtClean="0">
                <a:solidFill>
                  <a:schemeClr val="bg1"/>
                </a:solidFill>
              </a:rPr>
              <a:t>LASTNAMEW1</a:t>
            </a:r>
            <a:endParaRPr lang="en-US" sz="1600" dirty="0">
              <a:solidFill>
                <a:schemeClr val="bg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18872"/>
            <a:ext cx="8915400" cy="1252728"/>
          </a:xfrm>
        </p:spPr>
        <p:txBody>
          <a:bodyPr>
            <a:normAutofit fontScale="90000"/>
          </a:bodyPr>
          <a:lstStyle/>
          <a:p>
            <a:pPr>
              <a:spcAft>
                <a:spcPts val="1800"/>
              </a:spcAft>
            </a:pPr>
            <a:r>
              <a:rPr lang="en-US" sz="4000" dirty="0" smtClean="0">
                <a:solidFill>
                  <a:srgbClr val="FFD25D"/>
                </a:solidFill>
              </a:rPr>
              <a:t>Click the </a:t>
            </a:r>
            <a:r>
              <a:rPr lang="en-US" sz="4000" dirty="0" smtClean="0">
                <a:solidFill>
                  <a:srgbClr val="FF0000"/>
                </a:solidFill>
              </a:rPr>
              <a:t>FINDER</a:t>
            </a:r>
            <a:r>
              <a:rPr lang="en-US" sz="4000" dirty="0" smtClean="0">
                <a:solidFill>
                  <a:srgbClr val="FFD25D"/>
                </a:solidFill>
              </a:rPr>
              <a:t> icon located at the bottom left of the DESKTOP screen.</a:t>
            </a:r>
          </a:p>
        </p:txBody>
      </p:sp>
      <p:pic>
        <p:nvPicPr>
          <p:cNvPr id="4" name="Picture 3" descr="Picture 1.png"/>
          <p:cNvPicPr>
            <a:picLocks noChangeAspect="1"/>
          </p:cNvPicPr>
          <p:nvPr/>
        </p:nvPicPr>
        <p:blipFill>
          <a:blip r:embed="rId2"/>
          <a:stretch>
            <a:fillRect/>
          </a:stretch>
        </p:blipFill>
        <p:spPr>
          <a:xfrm>
            <a:off x="352425" y="1600200"/>
            <a:ext cx="8486775" cy="5029200"/>
          </a:xfrm>
          <a:prstGeom prst="rect">
            <a:avLst/>
          </a:prstGeom>
        </p:spPr>
      </p:pic>
      <p:sp>
        <p:nvSpPr>
          <p:cNvPr id="5" name="Oval 4"/>
          <p:cNvSpPr/>
          <p:nvPr/>
        </p:nvSpPr>
        <p:spPr>
          <a:xfrm>
            <a:off x="419100" y="6019800"/>
            <a:ext cx="685800" cy="609600"/>
          </a:xfrm>
          <a:prstGeom prst="ellipse">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7" name="Straight Arrow Connector 6"/>
          <p:cNvCxnSpPr/>
          <p:nvPr/>
        </p:nvCxnSpPr>
        <p:spPr>
          <a:xfrm rot="5400000">
            <a:off x="-723897" y="2247900"/>
            <a:ext cx="5334000" cy="2209801"/>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Next, click on </a:t>
            </a:r>
            <a:r>
              <a:rPr lang="en-US" sz="3600" dirty="0" smtClean="0">
                <a:solidFill>
                  <a:srgbClr val="FF0000"/>
                </a:solidFill>
              </a:rPr>
              <a:t>DESKTOP</a:t>
            </a:r>
            <a:r>
              <a:rPr lang="en-US" sz="3600" dirty="0" smtClean="0"/>
              <a:t>, on the left.</a:t>
            </a:r>
            <a:endParaRPr lang="en-US" sz="3600" dirty="0"/>
          </a:p>
        </p:txBody>
      </p:sp>
      <p:pic>
        <p:nvPicPr>
          <p:cNvPr id="13" name="Picture 12" descr="desktop 1.png"/>
          <p:cNvPicPr>
            <a:picLocks noChangeAspect="1"/>
          </p:cNvPicPr>
          <p:nvPr/>
        </p:nvPicPr>
        <p:blipFill>
          <a:blip r:embed="rId2"/>
          <a:stretch>
            <a:fillRect/>
          </a:stretch>
        </p:blipFill>
        <p:spPr>
          <a:xfrm>
            <a:off x="457200" y="1600200"/>
            <a:ext cx="8229600" cy="5143500"/>
          </a:xfrm>
          <a:prstGeom prst="rect">
            <a:avLst/>
          </a:prstGeom>
        </p:spPr>
      </p:pic>
      <p:cxnSp>
        <p:nvCxnSpPr>
          <p:cNvPr id="17" name="Straight Arrow Connector 16"/>
          <p:cNvCxnSpPr>
            <a:endCxn id="20" idx="7"/>
          </p:cNvCxnSpPr>
          <p:nvPr/>
        </p:nvCxnSpPr>
        <p:spPr>
          <a:xfrm rot="5400000">
            <a:off x="2527697" y="1334271"/>
            <a:ext cx="1994274" cy="1459333"/>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20" name="Oval 19"/>
          <p:cNvSpPr/>
          <p:nvPr/>
        </p:nvSpPr>
        <p:spPr>
          <a:xfrm>
            <a:off x="2209800" y="2971800"/>
            <a:ext cx="685800" cy="609600"/>
          </a:xfrm>
          <a:prstGeom prst="ellipse">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155448"/>
            <a:ext cx="8991600" cy="1216152"/>
          </a:xfrm>
        </p:spPr>
        <p:txBody>
          <a:bodyPr>
            <a:noAutofit/>
          </a:bodyPr>
          <a:lstStyle/>
          <a:p>
            <a:r>
              <a:rPr lang="en-US" sz="3200" dirty="0" smtClean="0"/>
              <a:t>Now, click on </a:t>
            </a:r>
            <a:r>
              <a:rPr lang="en-US" sz="3200" dirty="0" smtClean="0">
                <a:solidFill>
                  <a:srgbClr val="FF0000"/>
                </a:solidFill>
              </a:rPr>
              <a:t>FILE</a:t>
            </a:r>
            <a:r>
              <a:rPr lang="en-US" sz="3200" dirty="0" smtClean="0"/>
              <a:t> and </a:t>
            </a:r>
            <a:r>
              <a:rPr lang="en-US" sz="3200" dirty="0" smtClean="0">
                <a:solidFill>
                  <a:srgbClr val="FF0000"/>
                </a:solidFill>
              </a:rPr>
              <a:t>NEW FOLDER</a:t>
            </a:r>
            <a:r>
              <a:rPr lang="en-US" sz="3200" dirty="0" smtClean="0"/>
              <a:t>, located to the right of the Finder icon.</a:t>
            </a:r>
            <a:endParaRPr lang="en-US" sz="3200" dirty="0"/>
          </a:p>
        </p:txBody>
      </p:sp>
      <p:pic>
        <p:nvPicPr>
          <p:cNvPr id="17" name="Picture 16" descr="file folder step 1.png"/>
          <p:cNvPicPr>
            <a:picLocks noChangeAspect="1"/>
          </p:cNvPicPr>
          <p:nvPr/>
        </p:nvPicPr>
        <p:blipFill>
          <a:blip r:embed="rId2"/>
          <a:stretch>
            <a:fillRect/>
          </a:stretch>
        </p:blipFill>
        <p:spPr>
          <a:xfrm>
            <a:off x="518160" y="1552575"/>
            <a:ext cx="8244840" cy="5153025"/>
          </a:xfrm>
          <a:prstGeom prst="rect">
            <a:avLst/>
          </a:prstGeom>
        </p:spPr>
      </p:pic>
      <p:cxnSp>
        <p:nvCxnSpPr>
          <p:cNvPr id="18" name="Straight Arrow Connector 17"/>
          <p:cNvCxnSpPr>
            <a:endCxn id="22" idx="7"/>
          </p:cNvCxnSpPr>
          <p:nvPr/>
        </p:nvCxnSpPr>
        <p:spPr>
          <a:xfrm rot="10800000" flipV="1">
            <a:off x="1614068" y="761999"/>
            <a:ext cx="1369268" cy="737412"/>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rot="10800000" flipV="1">
            <a:off x="2286000" y="762000"/>
            <a:ext cx="3059534" cy="1142999"/>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22" name="Oval 21"/>
          <p:cNvSpPr/>
          <p:nvPr/>
        </p:nvSpPr>
        <p:spPr>
          <a:xfrm>
            <a:off x="1028701" y="1447800"/>
            <a:ext cx="685800" cy="352425"/>
          </a:xfrm>
          <a:prstGeom prst="ellipse">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3" name="Oval 22"/>
          <p:cNvSpPr/>
          <p:nvPr/>
        </p:nvSpPr>
        <p:spPr>
          <a:xfrm>
            <a:off x="1143000" y="1752600"/>
            <a:ext cx="1167231" cy="333375"/>
          </a:xfrm>
          <a:prstGeom prst="ellipse">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An </a:t>
            </a:r>
            <a:r>
              <a:rPr lang="en-US" dirty="0" smtClean="0">
                <a:solidFill>
                  <a:srgbClr val="FF0000"/>
                </a:solidFill>
              </a:rPr>
              <a:t>UNTITLED FOLDER </a:t>
            </a:r>
            <a:r>
              <a:rPr lang="en-US" dirty="0" smtClean="0"/>
              <a:t>will appear on the desktop.</a:t>
            </a:r>
            <a:endParaRPr lang="en-US" dirty="0"/>
          </a:p>
        </p:txBody>
      </p:sp>
      <p:pic>
        <p:nvPicPr>
          <p:cNvPr id="4" name="Picture 3" descr="untitled folder 1.png"/>
          <p:cNvPicPr>
            <a:picLocks noChangeAspect="1"/>
          </p:cNvPicPr>
          <p:nvPr/>
        </p:nvPicPr>
        <p:blipFill>
          <a:blip r:embed="rId2"/>
          <a:stretch>
            <a:fillRect/>
          </a:stretch>
        </p:blipFill>
        <p:spPr>
          <a:xfrm>
            <a:off x="228600" y="1447800"/>
            <a:ext cx="8686800" cy="5276850"/>
          </a:xfrm>
          <a:prstGeom prst="rect">
            <a:avLst/>
          </a:prstGeom>
        </p:spPr>
      </p:pic>
      <p:sp>
        <p:nvSpPr>
          <p:cNvPr id="7" name="Oval 6"/>
          <p:cNvSpPr/>
          <p:nvPr/>
        </p:nvSpPr>
        <p:spPr>
          <a:xfrm>
            <a:off x="7924800" y="3633787"/>
            <a:ext cx="914400" cy="709613"/>
          </a:xfrm>
          <a:prstGeom prst="ellipse">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TextBox 9"/>
          <p:cNvSpPr txBox="1"/>
          <p:nvPr/>
        </p:nvSpPr>
        <p:spPr>
          <a:xfrm>
            <a:off x="381000" y="1752600"/>
            <a:ext cx="7772400" cy="5801589"/>
          </a:xfrm>
          <a:prstGeom prst="rect">
            <a:avLst/>
          </a:prstGeom>
          <a:noFill/>
        </p:spPr>
        <p:txBody>
          <a:bodyPr wrap="square" rtlCol="0">
            <a:spAutoFit/>
          </a:bodyPr>
          <a:lstStyle/>
          <a:p>
            <a:r>
              <a:rPr lang="en-US" sz="2300" dirty="0" smtClean="0">
                <a:solidFill>
                  <a:srgbClr val="FFFF00"/>
                </a:solidFill>
              </a:rPr>
              <a:t>Click </a:t>
            </a:r>
            <a:r>
              <a:rPr lang="en-US" sz="2300" u="sng" dirty="0" smtClean="0">
                <a:solidFill>
                  <a:srgbClr val="FF0000"/>
                </a:solidFill>
              </a:rPr>
              <a:t>ONCE</a:t>
            </a:r>
            <a:r>
              <a:rPr lang="en-US" sz="2300" dirty="0" smtClean="0">
                <a:solidFill>
                  <a:srgbClr val="FFFF00"/>
                </a:solidFill>
              </a:rPr>
              <a:t> inside the label box.  It will highlight in </a:t>
            </a:r>
            <a:r>
              <a:rPr lang="en-US" sz="2300" dirty="0" smtClean="0">
                <a:solidFill>
                  <a:srgbClr val="0000FF"/>
                </a:solidFill>
              </a:rPr>
              <a:t>blue</a:t>
            </a:r>
            <a:r>
              <a:rPr lang="en-US" sz="2300" dirty="0" smtClean="0">
                <a:solidFill>
                  <a:srgbClr val="FFFF00"/>
                </a:solidFill>
              </a:rPr>
              <a:t>.</a:t>
            </a:r>
          </a:p>
          <a:p>
            <a:endParaRPr lang="en-US" sz="2300" dirty="0" smtClean="0">
              <a:solidFill>
                <a:srgbClr val="FFFF00"/>
              </a:solidFill>
            </a:endParaRPr>
          </a:p>
          <a:p>
            <a:r>
              <a:rPr lang="en-US" sz="2300" dirty="0" smtClean="0">
                <a:solidFill>
                  <a:srgbClr val="FFFF00"/>
                </a:solidFill>
              </a:rPr>
              <a:t>Click </a:t>
            </a:r>
            <a:r>
              <a:rPr lang="en-US" sz="2300" u="sng" dirty="0" smtClean="0">
                <a:solidFill>
                  <a:srgbClr val="FF0000"/>
                </a:solidFill>
              </a:rPr>
              <a:t>AGAIN</a:t>
            </a:r>
            <a:r>
              <a:rPr lang="en-US" sz="2300" dirty="0" smtClean="0">
                <a:solidFill>
                  <a:srgbClr val="FFFF00"/>
                </a:solidFill>
              </a:rPr>
              <a:t> inside the label box. It will highlight in </a:t>
            </a:r>
            <a:r>
              <a:rPr lang="en-US" sz="2300" dirty="0" smtClean="0">
                <a:solidFill>
                  <a:schemeClr val="accent2">
                    <a:lumMod val="60000"/>
                    <a:lumOff val="40000"/>
                  </a:schemeClr>
                </a:solidFill>
              </a:rPr>
              <a:t>light blue</a:t>
            </a:r>
            <a:r>
              <a:rPr lang="en-US" sz="2300" dirty="0" smtClean="0">
                <a:solidFill>
                  <a:srgbClr val="FFFF00"/>
                </a:solidFill>
              </a:rPr>
              <a:t>.</a:t>
            </a:r>
          </a:p>
          <a:p>
            <a:endParaRPr lang="en-US" sz="2300" dirty="0" smtClean="0">
              <a:solidFill>
                <a:srgbClr val="FFFF00"/>
              </a:solidFill>
            </a:endParaRPr>
          </a:p>
          <a:p>
            <a:r>
              <a:rPr lang="en-US" sz="2300" dirty="0" smtClean="0">
                <a:solidFill>
                  <a:srgbClr val="FFFF00"/>
                </a:solidFill>
              </a:rPr>
              <a:t>Click a </a:t>
            </a:r>
            <a:r>
              <a:rPr lang="en-US" sz="2300" u="sng" dirty="0" smtClean="0">
                <a:solidFill>
                  <a:srgbClr val="FF0000"/>
                </a:solidFill>
              </a:rPr>
              <a:t>THIRD</a:t>
            </a:r>
            <a:r>
              <a:rPr lang="en-US" sz="2300" dirty="0" smtClean="0">
                <a:solidFill>
                  <a:srgbClr val="FFFF00"/>
                </a:solidFill>
              </a:rPr>
              <a:t> time inside the label box.  The cursor will appear.</a:t>
            </a:r>
          </a:p>
          <a:p>
            <a:endParaRPr lang="en-US" sz="2300" dirty="0" smtClean="0">
              <a:solidFill>
                <a:srgbClr val="FFFF00"/>
              </a:solidFill>
            </a:endParaRPr>
          </a:p>
          <a:p>
            <a:r>
              <a:rPr lang="en-US" sz="2300" dirty="0" smtClean="0">
                <a:solidFill>
                  <a:srgbClr val="FFFF00"/>
                </a:solidFill>
              </a:rPr>
              <a:t>Then, click after the letter  ‘r’ in folder.  Hold down the mouse button and at the same time, drag to the left to highlight all the words. Release the mouse button and type your </a:t>
            </a:r>
            <a:r>
              <a:rPr lang="en-US" sz="2300" dirty="0" smtClean="0">
                <a:solidFill>
                  <a:srgbClr val="FF0000"/>
                </a:solidFill>
              </a:rPr>
              <a:t>LASTNAMEW1</a:t>
            </a:r>
            <a:r>
              <a:rPr lang="en-US" sz="2300" dirty="0" smtClean="0">
                <a:solidFill>
                  <a:srgbClr val="FFFF00"/>
                </a:solidFill>
              </a:rPr>
              <a:t>.</a:t>
            </a:r>
          </a:p>
          <a:p>
            <a:endParaRPr lang="en-US" sz="2300" dirty="0" smtClean="0">
              <a:solidFill>
                <a:srgbClr val="FFFF00"/>
              </a:solidFill>
            </a:endParaRPr>
          </a:p>
          <a:p>
            <a:r>
              <a:rPr lang="en-US" sz="2300" dirty="0" smtClean="0">
                <a:solidFill>
                  <a:srgbClr val="FFFF00"/>
                </a:solidFill>
              </a:rPr>
              <a:t>To apply the changes, move the mouse and click </a:t>
            </a:r>
            <a:r>
              <a:rPr lang="en-US" sz="2300" dirty="0" smtClean="0">
                <a:solidFill>
                  <a:srgbClr val="FF0000"/>
                </a:solidFill>
              </a:rPr>
              <a:t>OUTSIDE</a:t>
            </a:r>
            <a:r>
              <a:rPr lang="en-US" sz="2300" dirty="0" smtClean="0">
                <a:solidFill>
                  <a:srgbClr val="FFFF00"/>
                </a:solidFill>
              </a:rPr>
              <a:t> the label box.</a:t>
            </a:r>
          </a:p>
          <a:p>
            <a:endParaRPr lang="en-US" sz="3600" dirty="0" smtClean="0">
              <a:solidFill>
                <a:srgbClr val="FFFF00"/>
              </a:solidFill>
            </a:endParaRPr>
          </a:p>
          <a:p>
            <a:endParaRPr lang="en-US" sz="3600" dirty="0">
              <a:solidFill>
                <a:srgbClr val="FFFF00"/>
              </a:solidFill>
            </a:endParaRPr>
          </a:p>
        </p:txBody>
      </p:sp>
      <p:cxnSp>
        <p:nvCxnSpPr>
          <p:cNvPr id="13" name="Straight Arrow Connector 12"/>
          <p:cNvCxnSpPr/>
          <p:nvPr/>
        </p:nvCxnSpPr>
        <p:spPr>
          <a:xfrm flipV="1">
            <a:off x="2590800" y="3886203"/>
            <a:ext cx="5334000" cy="1295398"/>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a:off x="4254500" y="755464"/>
            <a:ext cx="4051302" cy="2878323"/>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fontScale="90000"/>
          </a:bodyPr>
          <a:lstStyle/>
          <a:p>
            <a:pPr algn="ctr"/>
            <a:r>
              <a:rPr lang="en-US" dirty="0" smtClean="0">
                <a:solidFill>
                  <a:srgbClr val="FF0000"/>
                </a:solidFill>
              </a:rPr>
              <a:t>Task 2.</a:t>
            </a:r>
            <a:r>
              <a:rPr lang="en-US" dirty="0" smtClean="0"/>
              <a:t/>
            </a:r>
            <a:br>
              <a:rPr lang="en-US" dirty="0" smtClean="0"/>
            </a:br>
            <a:r>
              <a:rPr lang="en-US" dirty="0" smtClean="0"/>
              <a:t>Create a WORD DOCUMENT.</a:t>
            </a:r>
            <a:endParaRPr lang="en-US" dirty="0"/>
          </a:p>
        </p:txBody>
      </p:sp>
      <p:sp>
        <p:nvSpPr>
          <p:cNvPr id="5" name="Content Placeholder 4"/>
          <p:cNvSpPr>
            <a:spLocks noGrp="1"/>
          </p:cNvSpPr>
          <p:nvPr>
            <p:ph idx="1"/>
          </p:nvPr>
        </p:nvSpPr>
        <p:spPr>
          <a:xfrm>
            <a:off x="228600" y="1775191"/>
            <a:ext cx="8915400" cy="4625609"/>
          </a:xfrm>
        </p:spPr>
        <p:txBody>
          <a:bodyPr/>
          <a:lstStyle/>
          <a:p>
            <a:r>
              <a:rPr lang="en-US" dirty="0" smtClean="0"/>
              <a:t>Open WORD by clicking on the W icon located in the tray at the bottom of the desktop.</a:t>
            </a:r>
          </a:p>
          <a:p>
            <a:r>
              <a:rPr lang="en-US" dirty="0" smtClean="0"/>
              <a:t>Type a sentence (any will do…).</a:t>
            </a:r>
          </a:p>
          <a:p>
            <a:r>
              <a:rPr lang="en-US" dirty="0" smtClean="0"/>
              <a:t>You will save the Word Document to your LASTNAMEW1 folder.</a:t>
            </a:r>
          </a:p>
          <a:p>
            <a:r>
              <a:rPr lang="en-US" dirty="0" smtClean="0"/>
              <a:t>To do this in Word, click on FILE, Save as… and then change the WHERE: DOCUMENTS to your LASTNAMEW1 FILE </a:t>
            </a:r>
            <a:r>
              <a:rPr lang="en-US" b="1" u="sng" dirty="0" smtClean="0"/>
              <a:t>BEFORE</a:t>
            </a:r>
            <a:r>
              <a:rPr lang="en-US" dirty="0" smtClean="0"/>
              <a:t>  you click Save.</a:t>
            </a:r>
          </a:p>
          <a:p>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ＭＳ ゴシック"/>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ＭＳ ゴシック"/>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Module.thmx</Template>
  <TotalTime>381</TotalTime>
  <Words>760</Words>
  <Application>Microsoft Macintosh PowerPoint</Application>
  <PresentationFormat>On-screen Show (4:3)</PresentationFormat>
  <Paragraphs>78</Paragraphs>
  <Slides>14</Slides>
  <Notes>1</Notes>
  <HiddenSlides>0</HiddenSlides>
  <MMClips>0</MMClips>
  <ScaleCrop>false</ScaleCrop>
  <HeadingPairs>
    <vt:vector size="4" baseType="variant">
      <vt:variant>
        <vt:lpstr>Design Template</vt:lpstr>
      </vt:variant>
      <vt:variant>
        <vt:i4>1</vt:i4>
      </vt:variant>
      <vt:variant>
        <vt:lpstr>Slide Titles</vt:lpstr>
      </vt:variant>
      <vt:variant>
        <vt:i4>14</vt:i4>
      </vt:variant>
    </vt:vector>
  </HeadingPairs>
  <TitlesOfParts>
    <vt:vector size="15" baseType="lpstr">
      <vt:lpstr>Module</vt:lpstr>
      <vt:lpstr>Slide 1</vt:lpstr>
      <vt:lpstr>ASSUMPTION 1</vt:lpstr>
      <vt:lpstr>ASSUMPTION 2</vt:lpstr>
      <vt:lpstr>Task 1. Make a LASTNAME FOLDER  on the desktop.</vt:lpstr>
      <vt:lpstr>Click the FINDER icon located at the bottom left of the DESKTOP screen.</vt:lpstr>
      <vt:lpstr>Next, click on DESKTOP, on the left.</vt:lpstr>
      <vt:lpstr>Now, click on FILE and NEW FOLDER, located to the right of the Finder icon.</vt:lpstr>
      <vt:lpstr>An UNTITLED FOLDER will appear on the desktop.</vt:lpstr>
      <vt:lpstr>Task 2. Create a WORD DOCUMENT.</vt:lpstr>
      <vt:lpstr>Task 3. Copy and paste an image into Word.</vt:lpstr>
      <vt:lpstr>Task 4. Make a hyperlink in Word.</vt:lpstr>
      <vt:lpstr>S.T..R…E…. T…..C……H…...…..</vt:lpstr>
      <vt:lpstr>Task 5. Attach a file to an email message.</vt:lpstr>
      <vt:lpstr>ON YOUR OWN</vt:lpstr>
    </vt:vector>
  </TitlesOfParts>
  <Company/>
  <LinksUpToDate>false</LinksUpToDate>
  <SharedDoc>false</SharedDoc>
  <HyperlinksChanged>false</HyperlinksChanged>
  <AppVersion>12.0256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 YOUR OWN</dc:title>
  <dc:creator>ritti</dc:creator>
  <cp:lastModifiedBy>ritti</cp:lastModifiedBy>
  <cp:revision>35</cp:revision>
  <dcterms:created xsi:type="dcterms:W3CDTF">2010-07-06T13:59:22Z</dcterms:created>
  <dcterms:modified xsi:type="dcterms:W3CDTF">2010-07-06T14:05:53Z</dcterms:modified>
</cp:coreProperties>
</file>